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72" autoAdjust="0"/>
    <p:restoredTop sz="94660"/>
  </p:normalViewPr>
  <p:slideViewPr>
    <p:cSldViewPr>
      <p:cViewPr>
        <p:scale>
          <a:sx n="98" d="100"/>
          <a:sy n="98" d="100"/>
        </p:scale>
        <p:origin x="-1002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D81A-B581-41ED-9E79-DA3BC3D17F0A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0338DC-E1D8-4400-BBAD-C671362992A5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D81A-B581-41ED-9E79-DA3BC3D17F0A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338DC-E1D8-4400-BBAD-C671362992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D81A-B581-41ED-9E79-DA3BC3D17F0A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338DC-E1D8-4400-BBAD-C671362992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45BD81A-B581-41ED-9E79-DA3BC3D17F0A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10338DC-E1D8-4400-BBAD-C671362992A5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D81A-B581-41ED-9E79-DA3BC3D17F0A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338DC-E1D8-4400-BBAD-C671362992A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D81A-B581-41ED-9E79-DA3BC3D17F0A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338DC-E1D8-4400-BBAD-C671362992A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338DC-E1D8-4400-BBAD-C671362992A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D81A-B581-41ED-9E79-DA3BC3D17F0A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D81A-B581-41ED-9E79-DA3BC3D17F0A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338DC-E1D8-4400-BBAD-C671362992A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D81A-B581-41ED-9E79-DA3BC3D17F0A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338DC-E1D8-4400-BBAD-C671362992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45BD81A-B581-41ED-9E79-DA3BC3D17F0A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0338DC-E1D8-4400-BBAD-C671362992A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D81A-B581-41ED-9E79-DA3BC3D17F0A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0338DC-E1D8-4400-BBAD-C671362992A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45BD81A-B581-41ED-9E79-DA3BC3D17F0A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10338DC-E1D8-4400-BBAD-C671362992A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305800" cy="1586132"/>
          </a:xfrm>
        </p:spPr>
        <p:txBody>
          <a:bodyPr/>
          <a:lstStyle/>
          <a:p>
            <a:r>
              <a:rPr lang="en-US" dirty="0" smtClean="0"/>
              <a:t>AP Rhetorical Analysis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Things you must know in order to accurately analyze a text:</a:t>
            </a:r>
          </a:p>
          <a:p>
            <a:r>
              <a:rPr lang="en-US" dirty="0" smtClean="0"/>
              <a:t>1. SOAPS</a:t>
            </a:r>
          </a:p>
          <a:p>
            <a:r>
              <a:rPr lang="en-US" dirty="0" smtClean="0"/>
              <a:t>2. Rhetorical Strategies</a:t>
            </a:r>
          </a:p>
          <a:p>
            <a:pPr lvl="1"/>
            <a:r>
              <a:rPr lang="en-US" dirty="0" smtClean="0"/>
              <a:t>a. Appeals (ethos, logos, pathos)</a:t>
            </a:r>
          </a:p>
          <a:p>
            <a:pPr lvl="1"/>
            <a:r>
              <a:rPr lang="fr-FR" dirty="0" smtClean="0"/>
              <a:t>b. Style (diction, </a:t>
            </a:r>
            <a:r>
              <a:rPr lang="fr-FR" dirty="0" err="1" smtClean="0"/>
              <a:t>syntax</a:t>
            </a:r>
            <a:r>
              <a:rPr lang="fr-FR" dirty="0" smtClean="0"/>
              <a:t>, </a:t>
            </a:r>
            <a:r>
              <a:rPr lang="fr-FR" dirty="0" err="1" smtClean="0"/>
              <a:t>details</a:t>
            </a:r>
            <a:r>
              <a:rPr lang="fr-FR" dirty="0" smtClean="0"/>
              <a:t>, </a:t>
            </a:r>
            <a:r>
              <a:rPr lang="fr-FR" dirty="0" err="1" smtClean="0"/>
              <a:t>imagery</a:t>
            </a:r>
            <a:r>
              <a:rPr lang="fr-FR" dirty="0" smtClean="0"/>
              <a:t>, </a:t>
            </a:r>
            <a:r>
              <a:rPr lang="fr-FR" dirty="0" err="1" smtClean="0"/>
              <a:t>tone</a:t>
            </a:r>
            <a:r>
              <a:rPr lang="fr-FR" dirty="0" smtClean="0"/>
              <a:t>, etc.)</a:t>
            </a:r>
          </a:p>
          <a:p>
            <a:r>
              <a:rPr lang="en-US" b="1" dirty="0" smtClean="0"/>
              <a:t>3. Why did the author choose these strategies for the particular audience, occasion, and/or purpose?</a:t>
            </a:r>
          </a:p>
          <a:p>
            <a:pPr lvl="1"/>
            <a:r>
              <a:rPr lang="en-US" dirty="0" smtClean="0"/>
              <a:t>a. This is the analysis part! Without this, you are merely summarizing the text.</a:t>
            </a:r>
          </a:p>
          <a:p>
            <a:pPr lvl="1"/>
            <a:r>
              <a:rPr lang="en-US" dirty="0" smtClean="0"/>
              <a:t>b. Think about these questions:</a:t>
            </a:r>
          </a:p>
          <a:p>
            <a:pPr lvl="2"/>
            <a:r>
              <a:rPr lang="en-US" b="1" dirty="0" err="1" smtClean="0"/>
              <a:t>i</a:t>
            </a:r>
            <a:r>
              <a:rPr lang="en-US" b="1" dirty="0" smtClean="0"/>
              <a:t>. HOW do the rhetorical strategies help the author achieve his/her purpose?</a:t>
            </a:r>
          </a:p>
          <a:p>
            <a:pPr lvl="2"/>
            <a:r>
              <a:rPr lang="en-US" b="1" dirty="0" smtClean="0"/>
              <a:t>ii. WHY does the author chose those strategies for that particular audience and </a:t>
            </a:r>
            <a:r>
              <a:rPr lang="en-US" b="1" dirty="0" smtClean="0"/>
              <a:t>for </a:t>
            </a:r>
            <a:r>
              <a:rPr lang="en-US" dirty="0" smtClean="0"/>
              <a:t>that </a:t>
            </a:r>
            <a:r>
              <a:rPr lang="en-US" dirty="0" smtClean="0"/>
              <a:t>particular occasion?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HOW TO WRITE: AP Rhetorical Analysis Paragraphs and Essays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introductory paragraph to an analysis essay is usually brief. However, it must contain some </a:t>
            </a:r>
            <a:r>
              <a:rPr lang="en-US" dirty="0" smtClean="0"/>
              <a:t>essential information</a:t>
            </a:r>
            <a:r>
              <a:rPr lang="en-US" dirty="0" smtClean="0"/>
              <a:t>.</a:t>
            </a:r>
          </a:p>
          <a:p>
            <a:pPr lvl="1"/>
            <a:r>
              <a:rPr lang="en-US" b="1" dirty="0" smtClean="0"/>
              <a:t>Put SOAPS in your introduction and follow this format:</a:t>
            </a:r>
          </a:p>
          <a:p>
            <a:r>
              <a:rPr lang="en-US" b="1" dirty="0" smtClean="0"/>
              <a:t>FORMAT:</a:t>
            </a:r>
          </a:p>
          <a:p>
            <a:pPr lvl="1"/>
            <a:r>
              <a:rPr lang="en-US" dirty="0" smtClean="0"/>
              <a:t>1. Speaker, Occasion, and Subject</a:t>
            </a:r>
          </a:p>
          <a:p>
            <a:pPr lvl="2"/>
            <a:r>
              <a:rPr lang="en-US" dirty="0" smtClean="0"/>
              <a:t>(Writer’s credentials), (writer’s first and last name), in his/her (type of text), (title of text), (</a:t>
            </a:r>
            <a:r>
              <a:rPr lang="en-US" dirty="0" smtClean="0"/>
              <a:t>strong verb </a:t>
            </a:r>
            <a:r>
              <a:rPr lang="en-US" dirty="0" smtClean="0"/>
              <a:t>– see list at end of this handout) (writer’s subject).</a:t>
            </a:r>
          </a:p>
          <a:p>
            <a:pPr lvl="1"/>
            <a:r>
              <a:rPr lang="en-US" dirty="0" smtClean="0"/>
              <a:t>2. Purpose</a:t>
            </a:r>
          </a:p>
          <a:p>
            <a:pPr lvl="2"/>
            <a:r>
              <a:rPr lang="en-US" dirty="0" smtClean="0"/>
              <a:t>(Writer’s last name)’s purpose is to (what the writer does in the text).</a:t>
            </a:r>
          </a:p>
          <a:p>
            <a:pPr lvl="1"/>
            <a:r>
              <a:rPr lang="en-US" dirty="0" smtClean="0"/>
              <a:t>3. Audience</a:t>
            </a:r>
          </a:p>
          <a:p>
            <a:pPr lvl="2"/>
            <a:r>
              <a:rPr lang="en-US" dirty="0" smtClean="0"/>
              <a:t>He/she adopts a[n] (adjective describing the attitude/feeling conveyed by the writer) tone in </a:t>
            </a:r>
            <a:r>
              <a:rPr lang="en-US" dirty="0" smtClean="0"/>
              <a:t>order to </a:t>
            </a:r>
            <a:r>
              <a:rPr lang="en-US" dirty="0" smtClean="0"/>
              <a:t>(verb phrase describing what the writer wants readers to do/think) in his/her (</a:t>
            </a:r>
            <a:r>
              <a:rPr lang="en-US" dirty="0" smtClean="0"/>
              <a:t>intended audience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Novelist, Amy Tan, in her narrative essay, “Fish Cheeks,” recounts an embarrassing Christmas </a:t>
            </a:r>
            <a:r>
              <a:rPr lang="en-US" dirty="0" smtClean="0"/>
              <a:t>Eve dinner </a:t>
            </a:r>
            <a:r>
              <a:rPr lang="en-US" dirty="0" smtClean="0"/>
              <a:t>when she was 14 years old. Tan’s purpose is to convey the idea that, at fourteen, she wasn’t able </a:t>
            </a:r>
            <a:r>
              <a:rPr lang="en-US" dirty="0" smtClean="0"/>
              <a:t>to recognize </a:t>
            </a:r>
            <a:r>
              <a:rPr lang="en-US" dirty="0" smtClean="0"/>
              <a:t>the love her mother had for her or the sacrifices she made. She adopts a sentimental tone </a:t>
            </a:r>
            <a:r>
              <a:rPr lang="en-US" dirty="0" smtClean="0"/>
              <a:t>in order </a:t>
            </a:r>
            <a:r>
              <a:rPr lang="en-US" dirty="0" smtClean="0"/>
              <a:t>to appeal to similar feelings and experiences in her adult readers.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Identify </a:t>
            </a:r>
            <a:r>
              <a:rPr lang="en-US" dirty="0" smtClean="0"/>
              <a:t>the part of the text you are analyzing by using </a:t>
            </a:r>
            <a:r>
              <a:rPr lang="en-US" b="1" dirty="0" smtClean="0"/>
              <a:t>transition words and strong verbs </a:t>
            </a:r>
            <a:r>
              <a:rPr lang="en-US" b="1" dirty="0" smtClean="0"/>
              <a:t>to </a:t>
            </a:r>
            <a:r>
              <a:rPr lang="en-US" dirty="0" smtClean="0"/>
              <a:t>explain </a:t>
            </a:r>
            <a:r>
              <a:rPr lang="en-US" dirty="0" smtClean="0"/>
              <a:t>what is being said.</a:t>
            </a:r>
          </a:p>
          <a:p>
            <a:r>
              <a:rPr lang="en-US" dirty="0" smtClean="0"/>
              <a:t>Identify </a:t>
            </a:r>
            <a:r>
              <a:rPr lang="en-US" dirty="0" smtClean="0"/>
              <a:t>the </a:t>
            </a:r>
            <a:r>
              <a:rPr lang="en-US" b="1" dirty="0" smtClean="0"/>
              <a:t>strongest rhetorical strategies used in that particular section. This </a:t>
            </a:r>
            <a:r>
              <a:rPr lang="en-US" b="1" dirty="0" smtClean="0"/>
              <a:t>includes </a:t>
            </a:r>
            <a:r>
              <a:rPr lang="en-US" dirty="0" smtClean="0"/>
              <a:t>incorporating </a:t>
            </a:r>
            <a:r>
              <a:rPr lang="en-US" b="1" dirty="0" smtClean="0"/>
              <a:t>specific text examples (exact words from the text </a:t>
            </a:r>
            <a:r>
              <a:rPr lang="en-US" b="1" dirty="0" smtClean="0"/>
              <a:t>)</a:t>
            </a:r>
            <a:r>
              <a:rPr lang="en-US" dirty="0" smtClean="0"/>
              <a:t>into </a:t>
            </a:r>
            <a:r>
              <a:rPr lang="en-US" dirty="0" smtClean="0"/>
              <a:t>your own words. Do NOT try to discuss every strategy the writer </a:t>
            </a:r>
            <a:r>
              <a:rPr lang="en-US" dirty="0" smtClean="0"/>
              <a:t>uses; pick </a:t>
            </a:r>
            <a:r>
              <a:rPr lang="en-US" dirty="0" smtClean="0"/>
              <a:t>the strongest!</a:t>
            </a:r>
          </a:p>
          <a:p>
            <a:r>
              <a:rPr lang="en-US" dirty="0" smtClean="0"/>
              <a:t>Clearly </a:t>
            </a:r>
            <a:r>
              <a:rPr lang="en-US" dirty="0" smtClean="0"/>
              <a:t>and specifically </a:t>
            </a:r>
            <a:r>
              <a:rPr lang="en-US" b="1" dirty="0" smtClean="0"/>
              <a:t>explain how the rhetorical strategies are used to help the writer </a:t>
            </a:r>
            <a:r>
              <a:rPr lang="en-US" b="1" dirty="0" smtClean="0"/>
              <a:t>achieve </a:t>
            </a:r>
            <a:r>
              <a:rPr lang="en-US" dirty="0" smtClean="0"/>
              <a:t>his </a:t>
            </a:r>
            <a:r>
              <a:rPr lang="en-US" dirty="0" smtClean="0"/>
              <a:t>purpose and reach his audience.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above items must be woven together seamlessly into </a:t>
            </a:r>
            <a:r>
              <a:rPr lang="en-US" b="1" dirty="0" smtClean="0"/>
              <a:t>one sophisticated paragraph of </a:t>
            </a:r>
            <a:r>
              <a:rPr lang="en-US" b="1" dirty="0" smtClean="0"/>
              <a:t>the </a:t>
            </a:r>
            <a:r>
              <a:rPr lang="en-US" dirty="0" smtClean="0"/>
              <a:t>body </a:t>
            </a:r>
            <a:r>
              <a:rPr lang="en-US" dirty="0" smtClean="0"/>
              <a:t>of your analysis essay. A sample format is below: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Body/Analysis Paragraphs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1. The first sentence identifies which section of the text you are discussing and the main idea of </a:t>
            </a:r>
            <a:r>
              <a:rPr lang="en-US" dirty="0" smtClean="0"/>
              <a:t>that section. (</a:t>
            </a:r>
            <a:r>
              <a:rPr lang="en-US" dirty="0" smtClean="0"/>
              <a:t>Writer’s last name) (transition word) his/her (type of text) by (strong verb) that (main idea of </a:t>
            </a:r>
            <a:r>
              <a:rPr lang="en-US" dirty="0" smtClean="0"/>
              <a:t>this section </a:t>
            </a:r>
            <a:r>
              <a:rPr lang="en-US" dirty="0" smtClean="0"/>
              <a:t>of the text).</a:t>
            </a:r>
          </a:p>
          <a:p>
            <a:pPr lvl="1"/>
            <a:r>
              <a:rPr lang="en-US" dirty="0" smtClean="0"/>
              <a:t>Reagan begins his tribute to the </a:t>
            </a:r>
            <a:r>
              <a:rPr lang="en-US" i="1" dirty="0" smtClean="0"/>
              <a:t>Challenger astronauts by acknowledging that the shuttle </a:t>
            </a:r>
            <a:r>
              <a:rPr lang="en-US" i="1" dirty="0" smtClean="0"/>
              <a:t>accident </a:t>
            </a:r>
            <a:r>
              <a:rPr lang="en-US" dirty="0" smtClean="0"/>
              <a:t>has </a:t>
            </a:r>
            <a:r>
              <a:rPr lang="en-US" dirty="0" smtClean="0"/>
              <a:t>appropriately postponed his planned State of the Union address and by expressing the </a:t>
            </a:r>
            <a:r>
              <a:rPr lang="en-US" dirty="0" smtClean="0"/>
              <a:t>depth of </a:t>
            </a:r>
            <a:r>
              <a:rPr lang="en-US" dirty="0" smtClean="0"/>
              <a:t>his and his wife’s personal grief.</a:t>
            </a:r>
          </a:p>
          <a:p>
            <a:r>
              <a:rPr lang="en-US" b="1" dirty="0" smtClean="0"/>
              <a:t>2. The second sentence conveys the writer’s support for the main idea by identifying and </a:t>
            </a:r>
            <a:r>
              <a:rPr lang="en-US" b="1" dirty="0" smtClean="0"/>
              <a:t>providing </a:t>
            </a:r>
            <a:r>
              <a:rPr lang="en-US" dirty="0" smtClean="0"/>
              <a:t>a </a:t>
            </a:r>
            <a:r>
              <a:rPr lang="en-US" dirty="0" smtClean="0"/>
              <a:t>specific example for one rhetorical strategy used by the writer. [This sentence is repeated if </a:t>
            </a:r>
            <a:r>
              <a:rPr lang="en-US" dirty="0" smtClean="0"/>
              <a:t>you want </a:t>
            </a:r>
            <a:r>
              <a:rPr lang="en-US" dirty="0" smtClean="0"/>
              <a:t>to discuss more than one rhetorical strategy.]</a:t>
            </a:r>
          </a:p>
          <a:p>
            <a:pPr lvl="1"/>
            <a:r>
              <a:rPr lang="en-US" dirty="0" smtClean="0"/>
              <a:t>He appeals to the mournful emotions of the audience by admitting that he and Nancy are “</a:t>
            </a:r>
            <a:r>
              <a:rPr lang="en-US" dirty="0" smtClean="0"/>
              <a:t>pained to </a:t>
            </a:r>
            <a:r>
              <a:rPr lang="en-US" dirty="0" smtClean="0"/>
              <a:t>the core” (3), that today is rightfully a “day for mourning and remembering” (2-3), and that </a:t>
            </a:r>
            <a:r>
              <a:rPr lang="en-US" dirty="0" smtClean="0"/>
              <a:t>the accident </a:t>
            </a:r>
            <a:r>
              <a:rPr lang="en-US" dirty="0" smtClean="0"/>
              <a:t>is “truly a national loss” (4).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algn="ctr"/>
            <a:r>
              <a:rPr lang="en-US" dirty="0" smtClean="0"/>
              <a:t>Format and Example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15000"/>
          </a:xfrm>
        </p:spPr>
        <p:txBody>
          <a:bodyPr/>
          <a:lstStyle/>
          <a:p>
            <a:r>
              <a:rPr lang="en-US" b="1" dirty="0" smtClean="0"/>
              <a:t>3. The third sentence explains how the rhetorical strategies you discussed in the previous </a:t>
            </a:r>
            <a:r>
              <a:rPr lang="en-US" b="1" dirty="0" smtClean="0"/>
              <a:t>sentences </a:t>
            </a:r>
            <a:r>
              <a:rPr lang="en-US" dirty="0" smtClean="0"/>
              <a:t>help </a:t>
            </a:r>
            <a:r>
              <a:rPr lang="en-US" dirty="0" smtClean="0"/>
              <a:t>the writer achieve his purpose by using an </a:t>
            </a:r>
            <a:r>
              <a:rPr lang="en-US" i="1" dirty="0" smtClean="0"/>
              <a:t>in order to statement.</a:t>
            </a:r>
          </a:p>
          <a:p>
            <a:pPr lvl="1"/>
            <a:r>
              <a:rPr lang="en-US" dirty="0" smtClean="0"/>
              <a:t>He joins in this time of mourning </a:t>
            </a:r>
            <a:r>
              <a:rPr lang="en-US" i="1" dirty="0" smtClean="0"/>
              <a:t>in order to unify the nation and humbly admit that “we </a:t>
            </a:r>
            <a:r>
              <a:rPr lang="en-US" i="1" dirty="0" smtClean="0"/>
              <a:t>share </a:t>
            </a:r>
            <a:r>
              <a:rPr lang="en-US" dirty="0" smtClean="0"/>
              <a:t>his </a:t>
            </a:r>
            <a:r>
              <a:rPr lang="en-US" dirty="0" smtClean="0"/>
              <a:t>pain with all of the people of our country” (4).</a:t>
            </a:r>
          </a:p>
          <a:p>
            <a:r>
              <a:rPr lang="en-US" b="1" dirty="0" smtClean="0"/>
              <a:t>4. The fourth sentence identifies the effect of the writer’s use of these rhetorical strategies on </a:t>
            </a:r>
            <a:r>
              <a:rPr lang="en-US" b="1" dirty="0" smtClean="0"/>
              <a:t>the </a:t>
            </a:r>
            <a:r>
              <a:rPr lang="en-US" dirty="0" smtClean="0"/>
              <a:t>audience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This outpouring of emotion from the president conveys a calming tone that reassures the </a:t>
            </a:r>
            <a:r>
              <a:rPr lang="en-US" dirty="0" smtClean="0"/>
              <a:t>Nation that </a:t>
            </a:r>
            <a:r>
              <a:rPr lang="en-US" dirty="0" smtClean="0"/>
              <a:t>their grief is both understandable and proper.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Put it all together and this is what one paragraph of the body of a rhetorical analysis essay </a:t>
            </a:r>
            <a:r>
              <a:rPr lang="en-US" b="1" dirty="0" smtClean="0"/>
              <a:t>might look </a:t>
            </a:r>
            <a:r>
              <a:rPr lang="en-US" b="1" dirty="0" smtClean="0"/>
              <a:t>like:</a:t>
            </a:r>
          </a:p>
          <a:p>
            <a:r>
              <a:rPr lang="en-US" dirty="0" smtClean="0"/>
              <a:t>Reagan begins his tribute to the </a:t>
            </a:r>
            <a:r>
              <a:rPr lang="en-US" i="1" dirty="0" smtClean="0"/>
              <a:t>Challenger astronauts by acknowledging that the shuttle accident </a:t>
            </a:r>
            <a:r>
              <a:rPr lang="en-US" i="1" dirty="0" smtClean="0"/>
              <a:t>has </a:t>
            </a:r>
            <a:r>
              <a:rPr lang="en-US" dirty="0" smtClean="0"/>
              <a:t>appropriately </a:t>
            </a:r>
            <a:r>
              <a:rPr lang="en-US" dirty="0" smtClean="0"/>
              <a:t>postponed his planned State of the Union address and by expressing the depth of </a:t>
            </a:r>
            <a:r>
              <a:rPr lang="en-US" dirty="0" smtClean="0"/>
              <a:t>his and </a:t>
            </a:r>
            <a:r>
              <a:rPr lang="en-US" dirty="0" smtClean="0"/>
              <a:t>his wife’s personal grief. He appeals to the mournful emotions of the audience by admitting </a:t>
            </a:r>
            <a:r>
              <a:rPr lang="en-US" dirty="0" smtClean="0"/>
              <a:t>that he </a:t>
            </a:r>
            <a:r>
              <a:rPr lang="en-US" dirty="0" smtClean="0"/>
              <a:t>and Nancy are “pained to the core” (3), that today is rightfully a “day for mourning </a:t>
            </a:r>
            <a:r>
              <a:rPr lang="en-US" dirty="0" smtClean="0"/>
              <a:t>and remembering</a:t>
            </a:r>
            <a:r>
              <a:rPr lang="en-US" dirty="0" smtClean="0"/>
              <a:t>” (2-3), and that the accident is “truly a national loss” (4). He joins in this time </a:t>
            </a:r>
            <a:r>
              <a:rPr lang="en-US" dirty="0" smtClean="0"/>
              <a:t>of mourning </a:t>
            </a:r>
            <a:r>
              <a:rPr lang="en-US" dirty="0" smtClean="0"/>
              <a:t>in order to unify the nation and humbly admit that “we share this pain with all of the </a:t>
            </a:r>
            <a:r>
              <a:rPr lang="en-US" dirty="0" smtClean="0"/>
              <a:t>people of </a:t>
            </a:r>
            <a:r>
              <a:rPr lang="en-US" dirty="0" smtClean="0"/>
              <a:t>our country” (4). This outpouring of emotion from the president conveys a calming tone </a:t>
            </a:r>
            <a:r>
              <a:rPr lang="en-US" dirty="0" smtClean="0"/>
              <a:t>that reassures </a:t>
            </a:r>
            <a:r>
              <a:rPr lang="en-US" dirty="0" smtClean="0"/>
              <a:t>the Nation that their grief is both understandable and proper.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Example: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51</TotalTime>
  <Words>943</Words>
  <Application>Microsoft Office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AP Rhetorical Analysis</vt:lpstr>
      <vt:lpstr>HOW TO WRITE: AP Rhetorical Analysis Paragraphs and Essays</vt:lpstr>
      <vt:lpstr>Introduction</vt:lpstr>
      <vt:lpstr>Example:</vt:lpstr>
      <vt:lpstr>Body/Analysis Paragraphs</vt:lpstr>
      <vt:lpstr>Format and Example</vt:lpstr>
      <vt:lpstr>Slide 7</vt:lpstr>
      <vt:lpstr>Example:</vt:lpstr>
    </vt:vector>
  </TitlesOfParts>
  <Company>PPMH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 Rhetorical Analysis</dc:title>
  <dc:creator>PPMH</dc:creator>
  <cp:lastModifiedBy>PPMH</cp:lastModifiedBy>
  <cp:revision>6</cp:revision>
  <dcterms:created xsi:type="dcterms:W3CDTF">2011-09-09T11:24:11Z</dcterms:created>
  <dcterms:modified xsi:type="dcterms:W3CDTF">2011-09-09T12:15:37Z</dcterms:modified>
</cp:coreProperties>
</file>